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6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54" d="100"/>
          <a:sy n="54" d="100"/>
        </p:scale>
        <p:origin x="8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3/31/2021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3298D-3F6F-4F73-9059-9D57710F3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1807" y="3428998"/>
            <a:ext cx="5904663" cy="2268559"/>
          </a:xfrm>
        </p:spPr>
        <p:txBody>
          <a:bodyPr>
            <a:norm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ATTENTAT 1942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892882B-D1E1-440C-9B5D-91CB52A9E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7200" y="134044"/>
            <a:ext cx="5357600" cy="1160213"/>
          </a:xfrm>
        </p:spPr>
        <p:txBody>
          <a:bodyPr/>
          <a:lstStyle/>
          <a:p>
            <a:r>
              <a:rPr lang="de-DE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de-D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English </a:t>
            </a:r>
          </a:p>
          <a:p>
            <a:r>
              <a:rPr lang="de-D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9th/10th grade</a:t>
            </a:r>
          </a:p>
        </p:txBody>
      </p:sp>
    </p:spTree>
    <p:extLst>
      <p:ext uri="{BB962C8B-B14F-4D97-AF65-F5344CB8AC3E}">
        <p14:creationId xmlns:p14="http://schemas.microsoft.com/office/powerpoint/2010/main" val="294870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C31B49-A8AD-4FFD-ABB7-ACF904C8B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Game- Time: Attentat 1942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5B8018-6EBE-46BF-945E-172F70F79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2880" y="3259479"/>
            <a:ext cx="7796540" cy="3997828"/>
          </a:xfrm>
        </p:spPr>
        <p:txBody>
          <a:bodyPr>
            <a:normAutofit fontScale="70000" lnSpcReduction="20000"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Worksheet 3: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Gestapo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arrested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Jindrich 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listen to illegal broadcasts 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 helping my old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jewish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friend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hid all this from me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was in contact with “the third”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neighbor snitched on us because he always complained about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Jindrich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playing his music too loud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can just pray that,…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will happen to our jobs? 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am afraid that,…</a:t>
            </a:r>
          </a:p>
          <a:p>
            <a:pPr lvl="1"/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81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FE1659-1AD2-4859-AF30-0EF7F9313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D9E6CB-3473-4323-BEBD-BBCDA1E50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Pictures:</a:t>
            </a:r>
            <a:r>
              <a:rPr 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Attentat 1942. Charles University, Czech Academy of Science. 2017.</a:t>
            </a:r>
          </a:p>
        </p:txBody>
      </p:sp>
    </p:spTree>
    <p:extLst>
      <p:ext uri="{BB962C8B-B14F-4D97-AF65-F5344CB8AC3E}">
        <p14:creationId xmlns:p14="http://schemas.microsoft.com/office/powerpoint/2010/main" val="1058169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78A71A-6D29-4A26-8EA7-8D00D3CFB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25" y="808056"/>
            <a:ext cx="7958331" cy="1077229"/>
          </a:xfrm>
        </p:spPr>
        <p:txBody>
          <a:bodyPr/>
          <a:lstStyle/>
          <a:p>
            <a:r>
              <a:rPr lang="de-DE" u="sng">
                <a:latin typeface="Times New Roman" panose="02020603050405020304" pitchFamily="18" charset="0"/>
                <a:cs typeface="Times New Roman" panose="02020603050405020304" pitchFamily="18" charset="0"/>
              </a:rPr>
              <a:t>What is todays lesson going to look like?</a:t>
            </a:r>
            <a:endParaRPr lang="de-DE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BB9328-9E27-44A7-8057-FA0F9330B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8156" y="1645970"/>
            <a:ext cx="9643863" cy="21119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World War II and </a:t>
            </a:r>
            <a:r>
              <a:rPr lang="de-DE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assessination</a:t>
            </a:r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Reinhard Heydrich (</a:t>
            </a:r>
            <a:r>
              <a:rPr lang="de-DE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occupied</a:t>
            </a:r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Czech- </a:t>
            </a:r>
            <a:r>
              <a:rPr lang="de-DE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Republic</a:t>
            </a:r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with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help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game </a:t>
            </a:r>
            <a:endParaRPr lang="de-D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7BDD71AA-17E8-435C-86E9-4D09F4B33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163" y="3757960"/>
            <a:ext cx="6083897" cy="284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6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375237-3C6A-4956-9750-53584DA95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043" y="607334"/>
            <a:ext cx="7958331" cy="1077229"/>
          </a:xfrm>
        </p:spPr>
        <p:txBody>
          <a:bodyPr/>
          <a:lstStyle/>
          <a:p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game: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Attentat in 1942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99EC29-3787-4807-ADFA-52689CD49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5043" y="1684563"/>
            <a:ext cx="7796540" cy="399782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text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worksheet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watch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addition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clip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game.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Attentat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exactly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happened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Who was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assassinated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Take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notes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fill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gaps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Time: 10 </a:t>
            </a:r>
            <a:r>
              <a:rPr lang="de-DE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endParaRPr lang="de-D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9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3B055C-A68E-46B6-8950-2281A5203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game: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Attentat in 1942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AED487-41B8-430F-8E55-F6F9A3B87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Worksheet 1: Solutions</a:t>
            </a:r>
          </a:p>
          <a:p>
            <a:pPr lvl="2"/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March 1939: Germany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occupied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Czechoslovakia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Reinhard Heidrich,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declared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protectorate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Bohemia and Moravia </a:t>
            </a:r>
          </a:p>
          <a:p>
            <a:pPr lvl="2"/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27. May 1942: Heinrich was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assassinated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Czechoslovak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paratroopers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Nazis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took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revenge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1500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executed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3000 Jews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sent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camps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Lidice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Lezaky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destroyed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474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550F82-2936-47C8-B71F-D3154C16D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Game- Time: Attentat 1942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017A506-9854-425A-B852-3B6944AC8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4526" y="1728730"/>
            <a:ext cx="8098840" cy="4192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Work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pairs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Play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Work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additionally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tasks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worksheet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Time: 20 </a:t>
            </a:r>
            <a:r>
              <a:rPr lang="de-DE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r>
              <a:rPr 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395141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D63B2A-4C41-476B-9962-E71C64C7D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Game- Time: Attentat 1942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438D56-C972-4BD7-B3AF-11EC2FCEE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Worksheet 2: Solutions </a:t>
            </a:r>
          </a:p>
          <a:p>
            <a:pPr lvl="2"/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I‘m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playing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grandson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Ludmilla and Jindrich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Jelinkova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out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grandfather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connected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assassination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shown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clip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out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grandfather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arrested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endParaRPr lang="de-D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99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1D90CE-009E-447E-B862-2773B543A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Game- Time: Attentat 1942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130453-3957-4941-B278-F29130F55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Play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until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grandfathers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diary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entries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Try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unterstand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couple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felt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like after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husbands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imprisonment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Time: 35 </a:t>
            </a:r>
            <a:r>
              <a:rPr lang="de-DE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endParaRPr lang="de-DE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138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0C8693A-B687-4F5E-B86B-B4F11D523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1084F9-D042-49BE-9E1A-43E583B98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65CA45-264D-4FD3-9249-3CB04EC97E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7B58214-716F-43B8-8272-85CE2B9AB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5C070E-7DB1-4147-B6A8-D14B9C40E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31070C9-36CD-4B65-8159-324995821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7AB895A-3A2B-40AD-86A2-50D60F056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Game- Time: Attentat 1942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B567AF-4391-402B-8473-8B5990AA6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6216" y="1346670"/>
            <a:ext cx="8943004" cy="43013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Chose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either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husband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wife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find a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detailed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instruction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worksheet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afik 4" descr="Ein Bild, das Person enthält.&#10;&#10;Automatisch generierte Beschreibung">
            <a:extLst>
              <a:ext uri="{FF2B5EF4-FFF2-40B4-BE49-F238E27FC236}">
                <a16:creationId xmlns:a16="http://schemas.microsoft.com/office/drawing/2014/main" id="{B9D388D9-DF85-4772-813D-C57E56C1BD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-259" t="-1791" r="10615" b="-9772"/>
          <a:stretch/>
        </p:blipFill>
        <p:spPr>
          <a:xfrm>
            <a:off x="3947941" y="2844615"/>
            <a:ext cx="4486469" cy="3140702"/>
          </a:xfrm>
          <a:prstGeom prst="rect">
            <a:avLst/>
          </a:prstGeom>
          <a:ln>
            <a:noFill/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9C35FB2-5194-4BE0-92D0-464E2B711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9C7C5CA-4A96-40FE-AF15-E0E9F4B05C8C}"/>
              </a:ext>
            </a:extLst>
          </p:cNvPr>
          <p:cNvSpPr txBox="1"/>
          <p:nvPr/>
        </p:nvSpPr>
        <p:spPr>
          <a:xfrm>
            <a:off x="1223165" y="2427207"/>
            <a:ext cx="2534427" cy="178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 a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relative in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explain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grandmother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feels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after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happened</a:t>
            </a:r>
            <a:endParaRPr lang="de-DE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F10E2E3-5965-40A5-9D59-9AD156B9CB89}"/>
              </a:ext>
            </a:extLst>
          </p:cNvPr>
          <p:cNvCxnSpPr>
            <a:cxnSpLocks/>
          </p:cNvCxnSpPr>
          <p:nvPr/>
        </p:nvCxnSpPr>
        <p:spPr>
          <a:xfrm>
            <a:off x="3265148" y="4213670"/>
            <a:ext cx="1089859" cy="402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D75D90A1-E248-4E17-8800-2C4BA6A52878}"/>
              </a:ext>
            </a:extLst>
          </p:cNvPr>
          <p:cNvSpPr txBox="1"/>
          <p:nvPr/>
        </p:nvSpPr>
        <p:spPr>
          <a:xfrm>
            <a:off x="8645437" y="2339403"/>
            <a:ext cx="2534427" cy="17851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 a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diary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entry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explain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grandfather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feels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after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imprisonment</a:t>
            </a:r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70C7D500-1A46-49F9-AD1D-F95068A8AA35}"/>
              </a:ext>
            </a:extLst>
          </p:cNvPr>
          <p:cNvCxnSpPr>
            <a:cxnSpLocks/>
          </p:cNvCxnSpPr>
          <p:nvPr/>
        </p:nvCxnSpPr>
        <p:spPr>
          <a:xfrm flipH="1">
            <a:off x="8285286" y="4124507"/>
            <a:ext cx="842631" cy="357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375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1AF5FBB-9FDC-4D75-9DD6-DAF01ED19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3BBBE6-F4CF-483E-BA74-B51421B4D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C790028-99AE-4AE4-8269-9913E2D50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936A2A-FE08-4EE0-A409-3EF3FA244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F0407B-48CB-4C05-B0D7-7A69A0D40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DC50C3D-0DA0-4914-B5B4-D1819CC69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F9E583-1A92-4144-B4FA-81D98317F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55980737-1E33-40A8-819D-C20C41E4F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ABBD51A-FA48-44B8-B184-A40D7F134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10188A9-F0D9-4FE9-85DC-217914527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2927575-BD84-44B6-BE49-E0C7EDD0E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FDF09A-B960-49F4-BAEB-DA397BDCD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1BE6C0-4118-460B-90C2-160041247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78AFE32-56B1-4522-8375-0AF4FB5E7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4" y="3428998"/>
            <a:ext cx="2668479" cy="226855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/>
              <a:t>Game- Time: Attentat 1942</a:t>
            </a:r>
            <a:br>
              <a:rPr lang="en-US" sz="3200"/>
            </a:br>
            <a:r>
              <a:rPr lang="en-US" sz="3200"/>
              <a:t>Vocabulary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5B5C763-A6E8-4D31-B139-30D083B82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239D0D7-BA01-45E3-AC76-5B4FE2C503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98743"/>
              </p:ext>
            </p:extLst>
          </p:nvPr>
        </p:nvGraphicFramePr>
        <p:xfrm>
          <a:off x="5533009" y="647191"/>
          <a:ext cx="5120798" cy="6021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3657">
                  <a:extLst>
                    <a:ext uri="{9D8B030D-6E8A-4147-A177-3AD203B41FA5}">
                      <a16:colId xmlns:a16="http://schemas.microsoft.com/office/drawing/2014/main" val="4070851787"/>
                    </a:ext>
                  </a:extLst>
                </a:gridCol>
                <a:gridCol w="2497141">
                  <a:extLst>
                    <a:ext uri="{9D8B030D-6E8A-4147-A177-3AD203B41FA5}">
                      <a16:colId xmlns:a16="http://schemas.microsoft.com/office/drawing/2014/main" val="3567829382"/>
                    </a:ext>
                  </a:extLst>
                </a:gridCol>
              </a:tblGrid>
              <a:tr h="260564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Vocabulary</a:t>
                      </a:r>
                      <a:endParaRPr lang="de-DE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494" marR="7949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Translation</a:t>
                      </a:r>
                      <a:endParaRPr lang="de-DE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494" marR="79494" marT="0" marB="0"/>
                </a:tc>
                <a:extLst>
                  <a:ext uri="{0D108BD9-81ED-4DB2-BD59-A6C34878D82A}">
                    <a16:rowId xmlns:a16="http://schemas.microsoft.com/office/drawing/2014/main" val="1140854759"/>
                  </a:ext>
                </a:extLst>
              </a:tr>
              <a:tr h="5303721">
                <a:tc>
                  <a:txBody>
                    <a:bodyPr/>
                    <a:lstStyle/>
                    <a:p>
                      <a:r>
                        <a:rPr lang="en-US" sz="1400" dirty="0">
                          <a:effectLst/>
                        </a:rPr>
                        <a:t>- (to) invade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(to) mobilize 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(to) defend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fascist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colonel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to be patriotic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unit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(to) assign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barrack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mourning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(to) discharge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pleasant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to tick sb. off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(to) forbid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(to) abandon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acquaintance 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typist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somber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courage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patronizing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curfew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fanaticism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en-US" sz="1400" dirty="0">
                          <a:effectLst/>
                        </a:rPr>
                        <a:t>- resistance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tabLst>
                          <a:tab pos="1684020" algn="l"/>
                        </a:tabLst>
                      </a:pPr>
                      <a:r>
                        <a:rPr lang="en-US" sz="1400" dirty="0">
                          <a:effectLst/>
                        </a:rPr>
                        <a:t>- unpleasant	</a:t>
                      </a:r>
                      <a:endParaRPr lang="de-DE" sz="1400" dirty="0">
                        <a:effectLst/>
                      </a:endParaRPr>
                    </a:p>
                    <a:p>
                      <a:pPr marL="0" indent="0">
                        <a:buFontTx/>
                        <a:buNone/>
                        <a:tabLst>
                          <a:tab pos="1684020" algn="l"/>
                        </a:tabLst>
                      </a:pPr>
                      <a:r>
                        <a:rPr lang="en-US" sz="1400" dirty="0">
                          <a:effectLst/>
                        </a:rPr>
                        <a:t>- exchange</a:t>
                      </a:r>
                    </a:p>
                    <a:p>
                      <a:pPr marL="0" indent="0">
                        <a:buFontTx/>
                        <a:buNone/>
                        <a:tabLst>
                          <a:tab pos="1684020" algn="l"/>
                        </a:tabLst>
                      </a:pPr>
                      <a:r>
                        <a:rPr lang="en-US" sz="1400" dirty="0">
                          <a:effectLst/>
                        </a:rPr>
                        <a:t>- broadcast </a:t>
                      </a:r>
                    </a:p>
                    <a:p>
                      <a:pPr marL="285750" indent="-285750">
                        <a:buFontTx/>
                        <a:buChar char="-"/>
                        <a:tabLst>
                          <a:tab pos="1684020" algn="l"/>
                        </a:tabLst>
                      </a:pPr>
                      <a:endParaRPr lang="de-DE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494" marR="79494" marT="0" marB="0"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effectLst/>
                        </a:rPr>
                        <a:t>- eindringen 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mobilisieren 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verteidigen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Faschist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Oberst (Offiziersrang)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patriotisch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Einheit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zuordnen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Baracke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nachtrauern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entlassen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angenehm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jmd. auf die Nerven gehen 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verbieten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etw. aufgeben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Bekannter/Bekanntschaft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Schreibkraft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düster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Mut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herablassend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Sperrstunde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</a:t>
                      </a:r>
                      <a:r>
                        <a:rPr lang="de-DE" sz="1400" dirty="0" err="1">
                          <a:effectLst/>
                        </a:rPr>
                        <a:t>Fanatischismus</a:t>
                      </a:r>
                      <a:endParaRPr lang="de-DE" sz="1400" dirty="0">
                        <a:effectLst/>
                      </a:endParaRPr>
                    </a:p>
                    <a:p>
                      <a:r>
                        <a:rPr lang="de-DE" sz="1400" dirty="0">
                          <a:effectLst/>
                        </a:rPr>
                        <a:t>- Widerstand</a:t>
                      </a:r>
                    </a:p>
                    <a:p>
                      <a:r>
                        <a:rPr lang="de-DE" sz="1400" dirty="0">
                          <a:effectLst/>
                        </a:rPr>
                        <a:t>- unerfreulich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400" dirty="0">
                          <a:effectLst/>
                        </a:rPr>
                        <a:t>- Austausch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de-DE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Übertragung</a:t>
                      </a:r>
                    </a:p>
                  </a:txBody>
                  <a:tcPr marL="79494" marR="79494" marT="0" marB="0"/>
                </a:tc>
                <a:extLst>
                  <a:ext uri="{0D108BD9-81ED-4DB2-BD59-A6C34878D82A}">
                    <a16:rowId xmlns:a16="http://schemas.microsoft.com/office/drawing/2014/main" val="118276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815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Microsoft Office PowerPoint</Application>
  <PresentationFormat>Breitbild</PresentationFormat>
  <Paragraphs>108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MS Shell Dlg 2</vt:lpstr>
      <vt:lpstr>Times New Roman</vt:lpstr>
      <vt:lpstr>Wingdings</vt:lpstr>
      <vt:lpstr>Wingdings 3</vt:lpstr>
      <vt:lpstr>Madison</vt:lpstr>
      <vt:lpstr>ATTENTAT 1942</vt:lpstr>
      <vt:lpstr>What is todays lesson going to look like?</vt:lpstr>
      <vt:lpstr>Before the game: What was the Attentat in 1942 about? </vt:lpstr>
      <vt:lpstr>Before the game: What was the Attentat in 1942 about? </vt:lpstr>
      <vt:lpstr>Game- Time: Attentat 1942</vt:lpstr>
      <vt:lpstr>Game- Time: Attentat 1942</vt:lpstr>
      <vt:lpstr>Game- Time: Attentat 1942</vt:lpstr>
      <vt:lpstr>    Game- Time: Attentat 1942</vt:lpstr>
      <vt:lpstr>Game- Time: Attentat 1942 Vocabulary</vt:lpstr>
      <vt:lpstr>Game- Time: Attentat 1942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ATTENTAT 1942</dc:title>
  <dc:creator>Adriana</dc:creator>
  <cp:lastModifiedBy>Adriana</cp:lastModifiedBy>
  <cp:revision>12</cp:revision>
  <dcterms:created xsi:type="dcterms:W3CDTF">2021-03-09T15:19:45Z</dcterms:created>
  <dcterms:modified xsi:type="dcterms:W3CDTF">2021-03-31T19:00:53Z</dcterms:modified>
</cp:coreProperties>
</file>